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4"/>
  </p:notesMasterIdLst>
  <p:sldIdLst>
    <p:sldId id="258" r:id="rId2"/>
    <p:sldId id="1770" r:id="rId3"/>
    <p:sldId id="1772" r:id="rId4"/>
    <p:sldId id="1779" r:id="rId5"/>
    <p:sldId id="1782" r:id="rId6"/>
    <p:sldId id="1783" r:id="rId7"/>
    <p:sldId id="1784" r:id="rId8"/>
    <p:sldId id="1785" r:id="rId9"/>
    <p:sldId id="1786" r:id="rId10"/>
    <p:sldId id="1777" r:id="rId11"/>
    <p:sldId id="1787" r:id="rId12"/>
    <p:sldId id="1781" r:id="rId1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2EBF2-B714-4247-BF8A-F92366C68328}" v="46" dt="2023-10-18T06:25:39.353"/>
    <p1510:client id="{9C0033F4-E046-4ACA-97E1-4BCDCE8EBEE9}" v="77" dt="2023-10-18T06:12:18.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4" autoAdjust="0"/>
    <p:restoredTop sz="58678" autoAdjust="0"/>
  </p:normalViewPr>
  <p:slideViewPr>
    <p:cSldViewPr snapToGrid="0">
      <p:cViewPr varScale="1">
        <p:scale>
          <a:sx n="72" d="100"/>
          <a:sy n="72" d="100"/>
        </p:scale>
        <p:origin x="672" y="66"/>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Building a Highly Available, Scalable Web Application</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200" y="2772920"/>
            <a:ext cx="5752531" cy="3191152"/>
          </a:xfrm>
        </p:spPr>
        <p:txBody>
          <a:bodyPr>
            <a:normAutofit/>
          </a:bodyPr>
          <a:lstStyle/>
          <a:p>
            <a:r>
              <a:rPr lang="en-US" dirty="0"/>
              <a:t>NV21060 – Sayed Mohammed</a:t>
            </a:r>
          </a:p>
          <a:p>
            <a:r>
              <a:rPr lang="en-US" dirty="0"/>
              <a:t>NV21061 – Anas Khalid</a:t>
            </a:r>
          </a:p>
          <a:p>
            <a:r>
              <a:rPr lang="en-US" dirty="0"/>
              <a:t>NV21070 – Mohammed Hussain</a:t>
            </a:r>
          </a:p>
          <a:p>
            <a:r>
              <a:rPr lang="en-US" dirty="0"/>
              <a:t>NV21058 – Ebrahim Fuad</a:t>
            </a:r>
          </a:p>
          <a:p>
            <a:endParaRPr lang="en-US" dirty="0"/>
          </a:p>
          <a:p>
            <a:endParaRPr lang="en-US" dirty="0"/>
          </a:p>
          <a:p>
            <a:r>
              <a:rPr lang="en-US" dirty="0"/>
              <a:t>20/9/2023</a:t>
            </a:r>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10</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pic>
        <p:nvPicPr>
          <p:cNvPr id="7" name="Picture 6" descr="A computer screen shot of a computer&#10;&#10;Description automatically generated">
            <a:extLst>
              <a:ext uri="{FF2B5EF4-FFF2-40B4-BE49-F238E27FC236}">
                <a16:creationId xmlns:a16="http://schemas.microsoft.com/office/drawing/2014/main" id="{43D4C9AC-24BC-6033-B3F9-EC09E907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635" y="1393828"/>
            <a:ext cx="7239701" cy="4070344"/>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093035-DE35-ABE8-DF27-AC11614F1F51}"/>
              </a:ext>
            </a:extLst>
          </p:cNvPr>
          <p:cNvSpPr>
            <a:spLocks noGrp="1"/>
          </p:cNvSpPr>
          <p:nvPr>
            <p:ph type="sldNum" idx="97"/>
          </p:nvPr>
        </p:nvSpPr>
        <p:spPr/>
        <p:txBody>
          <a:bodyPr/>
          <a:lstStyle/>
          <a:p>
            <a:fld id="{930176A1-BCF0-4712-97A6-6B495F55390B}" type="slidenum">
              <a:rPr lang="en-US" smtClean="0"/>
              <a:pPr/>
              <a:t>11</a:t>
            </a:fld>
            <a:endParaRPr lang="en-US"/>
          </a:p>
        </p:txBody>
      </p:sp>
      <p:sp>
        <p:nvSpPr>
          <p:cNvPr id="3" name="Title 2">
            <a:extLst>
              <a:ext uri="{FF2B5EF4-FFF2-40B4-BE49-F238E27FC236}">
                <a16:creationId xmlns:a16="http://schemas.microsoft.com/office/drawing/2014/main" id="{3E4A5625-0E20-ACE8-F5B2-0554F6185926}"/>
              </a:ext>
            </a:extLst>
          </p:cNvPr>
          <p:cNvSpPr>
            <a:spLocks noGrp="1"/>
          </p:cNvSpPr>
          <p:nvPr>
            <p:ph type="title" idx="1"/>
          </p:nvPr>
        </p:nvSpPr>
        <p:spPr>
          <a:xfrm>
            <a:off x="243242" y="2993097"/>
            <a:ext cx="4062057" cy="1866901"/>
          </a:xfrm>
        </p:spPr>
        <p:txBody>
          <a:bodyPr/>
          <a:lstStyle/>
          <a:p>
            <a:r>
              <a:rPr lang="en-US" dirty="0"/>
              <a:t>Conclusion</a:t>
            </a:r>
          </a:p>
        </p:txBody>
      </p:sp>
      <p:sp>
        <p:nvSpPr>
          <p:cNvPr id="4" name="Text Placeholder 3">
            <a:extLst>
              <a:ext uri="{FF2B5EF4-FFF2-40B4-BE49-F238E27FC236}">
                <a16:creationId xmlns:a16="http://schemas.microsoft.com/office/drawing/2014/main" id="{3170381B-3310-827E-E3C3-45B030EF2841}"/>
              </a:ext>
            </a:extLst>
          </p:cNvPr>
          <p:cNvSpPr>
            <a:spLocks noGrp="1"/>
          </p:cNvSpPr>
          <p:nvPr>
            <p:ph type="body" idx="3"/>
          </p:nvPr>
        </p:nvSpPr>
        <p:spPr/>
        <p:txBody>
          <a:bodyPr>
            <a:normAutofit fontScale="77500" lnSpcReduction="20000"/>
          </a:bodyPr>
          <a:lstStyle/>
          <a:p>
            <a:r>
              <a:rPr lang="en-US" dirty="0"/>
              <a:t>Building a highly available and scalable web application is crucial in today's digital landscape. To achieve this, developers should employ solid architecture, fault-tolerant systems, cloud technologies, horizontal scaling techniques, effective monitoring, and rigorous testing. </a:t>
            </a:r>
          </a:p>
          <a:p>
            <a:r>
              <a:rPr lang="en-US" dirty="0"/>
              <a:t>These strategies help distribute traffic and data across multiple servers, reduce the risk of single points of failure, and enhance availability. </a:t>
            </a:r>
          </a:p>
          <a:p>
            <a:r>
              <a:rPr lang="en-US" dirty="0"/>
              <a:t>Cloud platforms offer flexible computing resources, allowing applications to scale up or down based on traffic patterns.</a:t>
            </a:r>
          </a:p>
          <a:p>
            <a:r>
              <a:rPr lang="en-US" dirty="0"/>
              <a:t>Horizontal scaling techniques like containerization and microservices architecture facilitate scalability. Continuous monitoring and alerting systems help identify bottlenecks early, allowing proactive measures. </a:t>
            </a:r>
          </a:p>
          <a:p>
            <a:r>
              <a:rPr lang="en-US" dirty="0"/>
              <a:t>Finally, rigorous testing and performance optimization are essential throughout the development lifecycle to improve efficiency and meet user needs.</a:t>
            </a:r>
          </a:p>
        </p:txBody>
      </p:sp>
    </p:spTree>
    <p:extLst>
      <p:ext uri="{BB962C8B-B14F-4D97-AF65-F5344CB8AC3E}">
        <p14:creationId xmlns:p14="http://schemas.microsoft.com/office/powerpoint/2010/main" val="375037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University is preparing for the new school year. The admissions department has received complaints that their web application for student records is slow or not available during the peak admissions period because of the high number of inquiries.</a:t>
            </a:r>
          </a:p>
          <a:p>
            <a:r>
              <a:rPr lang="en-US" dirty="0"/>
              <a:t>Solution requirements: Functional, Load Balanced, Scalable, Highly Available, Secure, Cost Optimized, High Performing</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We built a web application for a university to store students records.</a:t>
            </a:r>
          </a:p>
          <a:p>
            <a:r>
              <a:rPr lang="en-US" dirty="0"/>
              <a:t>We configured the VPC and the subnets to be publicly accessible to host the EC2 to be accessible for the users.</a:t>
            </a:r>
          </a:p>
          <a:p>
            <a:r>
              <a:rPr lang="en-US" dirty="0"/>
              <a:t>Users can view, insert, edit, and delete the records in the web application.</a:t>
            </a:r>
          </a:p>
        </p:txBody>
      </p:sp>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pic>
        <p:nvPicPr>
          <p:cNvPr id="6" name="Picture 5" descr="A computer screen shot of a diagram&#10;&#10;Description automatically generated">
            <a:extLst>
              <a:ext uri="{FF2B5EF4-FFF2-40B4-BE49-F238E27FC236}">
                <a16:creationId xmlns:a16="http://schemas.microsoft.com/office/drawing/2014/main" id="{23650083-A5CA-7329-6C2E-72C9E27B7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716" y="756386"/>
            <a:ext cx="7074567" cy="5345228"/>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6F942-3207-82CB-04CB-FDEA75B2AC3F}"/>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5652E4B7-9BE4-D0F6-588C-3906200B51FA}"/>
              </a:ext>
            </a:extLst>
          </p:cNvPr>
          <p:cNvSpPr>
            <a:spLocks noGrp="1"/>
          </p:cNvSpPr>
          <p:nvPr>
            <p:ph type="title" idx="1"/>
          </p:nvPr>
        </p:nvSpPr>
        <p:spPr/>
        <p:txBody>
          <a:bodyPr/>
          <a:lstStyle/>
          <a:p>
            <a:r>
              <a:rPr lang="en-US" dirty="0"/>
              <a:t>Cost Estimate</a:t>
            </a:r>
          </a:p>
        </p:txBody>
      </p:sp>
      <p:pic>
        <p:nvPicPr>
          <p:cNvPr id="8" name="Content Placeholder 7">
            <a:extLst>
              <a:ext uri="{FF2B5EF4-FFF2-40B4-BE49-F238E27FC236}">
                <a16:creationId xmlns:a16="http://schemas.microsoft.com/office/drawing/2014/main" id="{66C0F964-6DD6-1122-9151-1415EAA46EF8}"/>
              </a:ext>
            </a:extLst>
          </p:cNvPr>
          <p:cNvPicPr>
            <a:picLocks noGrp="1" noChangeAspect="1"/>
          </p:cNvPicPr>
          <p:nvPr>
            <p:ph idx="2"/>
          </p:nvPr>
        </p:nvPicPr>
        <p:blipFill>
          <a:blip r:embed="rId2"/>
          <a:stretch>
            <a:fillRect/>
          </a:stretch>
        </p:blipFill>
        <p:spPr>
          <a:xfrm>
            <a:off x="478283" y="1896895"/>
            <a:ext cx="11235434" cy="3064209"/>
          </a:xfrm>
        </p:spPr>
      </p:pic>
    </p:spTree>
    <p:extLst>
      <p:ext uri="{BB962C8B-B14F-4D97-AF65-F5344CB8AC3E}">
        <p14:creationId xmlns:p14="http://schemas.microsoft.com/office/powerpoint/2010/main" val="344861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2A813-D125-42A0-4CBB-B7555868081C}"/>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6</a:t>
            </a:fld>
            <a:endParaRPr lang="en-US"/>
          </a:p>
        </p:txBody>
      </p:sp>
      <p:sp>
        <p:nvSpPr>
          <p:cNvPr id="3" name="Title 2">
            <a:extLst>
              <a:ext uri="{FF2B5EF4-FFF2-40B4-BE49-F238E27FC236}">
                <a16:creationId xmlns:a16="http://schemas.microsoft.com/office/drawing/2014/main" id="{CD1A5629-7809-AD09-18D3-58413DCF3F31}"/>
              </a:ext>
            </a:extLst>
          </p:cNvPr>
          <p:cNvSpPr>
            <a:spLocks noGrp="1"/>
          </p:cNvSpPr>
          <p:nvPr>
            <p:ph type="title" idx="1"/>
          </p:nvPr>
        </p:nvSpPr>
        <p:spPr>
          <a:xfrm>
            <a:off x="365760" y="288500"/>
            <a:ext cx="11466576" cy="731318"/>
          </a:xfrm>
        </p:spPr>
        <p:txBody>
          <a:bodyPr anchor="ctr">
            <a:normAutofit/>
          </a:bodyPr>
          <a:lstStyle/>
          <a:p>
            <a:r>
              <a:rPr lang="en-US"/>
              <a:t>Phase 1</a:t>
            </a:r>
          </a:p>
        </p:txBody>
      </p:sp>
      <p:sp>
        <p:nvSpPr>
          <p:cNvPr id="4" name="Content Placeholder 3">
            <a:extLst>
              <a:ext uri="{FF2B5EF4-FFF2-40B4-BE49-F238E27FC236}">
                <a16:creationId xmlns:a16="http://schemas.microsoft.com/office/drawing/2014/main" id="{4B4309D9-EE21-68AD-9D5E-D1AD6A0EBA6A}"/>
              </a:ext>
            </a:extLst>
          </p:cNvPr>
          <p:cNvSpPr>
            <a:spLocks noGrp="1"/>
          </p:cNvSpPr>
          <p:nvPr>
            <p:ph idx="2"/>
          </p:nvPr>
        </p:nvSpPr>
        <p:spPr>
          <a:xfrm>
            <a:off x="365760" y="1097280"/>
            <a:ext cx="3657600" cy="5330952"/>
          </a:xfrm>
        </p:spPr>
        <p:txBody>
          <a:bodyPr>
            <a:normAutofit/>
          </a:bodyPr>
          <a:lstStyle/>
          <a:p>
            <a:pPr marL="0" indent="0">
              <a:buNone/>
            </a:pPr>
            <a:r>
              <a:rPr lang="en-US" dirty="0"/>
              <a:t>Was the planning the architecture design and estimating cost. In this phase we started by choosing the services that will be appropriate for the workload. Then we estimated the cost of the proposed solution and show it to our teacher. </a:t>
            </a:r>
          </a:p>
        </p:txBody>
      </p:sp>
      <p:pic>
        <p:nvPicPr>
          <p:cNvPr id="5" name="Picture 4">
            <a:extLst>
              <a:ext uri="{FF2B5EF4-FFF2-40B4-BE49-F238E27FC236}">
                <a16:creationId xmlns:a16="http://schemas.microsoft.com/office/drawing/2014/main" id="{F470D4CB-5D4E-0394-FF41-2AA0FE88DC26}"/>
              </a:ext>
            </a:extLst>
          </p:cNvPr>
          <p:cNvPicPr>
            <a:picLocks noChangeAspect="1"/>
          </p:cNvPicPr>
          <p:nvPr/>
        </p:nvPicPr>
        <p:blipFill>
          <a:blip r:embed="rId2"/>
          <a:stretch>
            <a:fillRect/>
          </a:stretch>
        </p:blipFill>
        <p:spPr>
          <a:xfrm>
            <a:off x="4187952" y="1650995"/>
            <a:ext cx="7644384" cy="4223522"/>
          </a:xfrm>
          <a:prstGeom prst="rect">
            <a:avLst/>
          </a:prstGeom>
          <a:noFill/>
        </p:spPr>
      </p:pic>
    </p:spTree>
    <p:extLst>
      <p:ext uri="{BB962C8B-B14F-4D97-AF65-F5344CB8AC3E}">
        <p14:creationId xmlns:p14="http://schemas.microsoft.com/office/powerpoint/2010/main" val="333826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C92C0-2E19-CF76-8F61-AF1EE3B0545B}"/>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7</a:t>
            </a:fld>
            <a:endParaRPr lang="en-US"/>
          </a:p>
        </p:txBody>
      </p:sp>
      <p:sp>
        <p:nvSpPr>
          <p:cNvPr id="3" name="Title 2">
            <a:extLst>
              <a:ext uri="{FF2B5EF4-FFF2-40B4-BE49-F238E27FC236}">
                <a16:creationId xmlns:a16="http://schemas.microsoft.com/office/drawing/2014/main" id="{514203DA-5FF7-DD19-D113-F7B54F4C8CA1}"/>
              </a:ext>
            </a:extLst>
          </p:cNvPr>
          <p:cNvSpPr>
            <a:spLocks noGrp="1"/>
          </p:cNvSpPr>
          <p:nvPr>
            <p:ph type="title" idx="1"/>
          </p:nvPr>
        </p:nvSpPr>
        <p:spPr>
          <a:xfrm>
            <a:off x="365760" y="301752"/>
            <a:ext cx="11466576" cy="731318"/>
          </a:xfrm>
        </p:spPr>
        <p:txBody>
          <a:bodyPr anchor="ctr">
            <a:normAutofit/>
          </a:bodyPr>
          <a:lstStyle/>
          <a:p>
            <a:r>
              <a:rPr lang="en-US"/>
              <a:t>Phase 2</a:t>
            </a:r>
          </a:p>
        </p:txBody>
      </p:sp>
      <p:sp>
        <p:nvSpPr>
          <p:cNvPr id="4" name="Content Placeholder 3">
            <a:extLst>
              <a:ext uri="{FF2B5EF4-FFF2-40B4-BE49-F238E27FC236}">
                <a16:creationId xmlns:a16="http://schemas.microsoft.com/office/drawing/2014/main" id="{7271549B-AC30-06BA-20AE-3ACBE0C9CEF1}"/>
              </a:ext>
            </a:extLst>
          </p:cNvPr>
          <p:cNvSpPr>
            <a:spLocks noGrp="1"/>
          </p:cNvSpPr>
          <p:nvPr>
            <p:ph idx="2"/>
          </p:nvPr>
        </p:nvSpPr>
        <p:spPr>
          <a:xfrm>
            <a:off x="365760" y="1097280"/>
            <a:ext cx="5669280" cy="5330952"/>
          </a:xfrm>
        </p:spPr>
        <p:txBody>
          <a:bodyPr>
            <a:normAutofit/>
          </a:bodyPr>
          <a:lstStyle/>
          <a:p>
            <a:r>
              <a:rPr lang="en-US" dirty="0"/>
              <a:t>We created a basic functional web application that was only to check if the code will run properly on the EC2. We created the VPC and subnets in this phase; in addition, we created the EC2 in a single AZ and started testing it.</a:t>
            </a:r>
          </a:p>
        </p:txBody>
      </p:sp>
      <p:pic>
        <p:nvPicPr>
          <p:cNvPr id="2050" name="Picture 2" descr="Simplilearn">
            <a:extLst>
              <a:ext uri="{FF2B5EF4-FFF2-40B4-BE49-F238E27FC236}">
                <a16:creationId xmlns:a16="http://schemas.microsoft.com/office/drawing/2014/main" id="{1698889C-9EC1-293C-5E11-9E3749186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4" r="20796" b="-1"/>
          <a:stretch/>
        </p:blipFill>
        <p:spPr bwMode="auto">
          <a:xfrm>
            <a:off x="6163056" y="1097280"/>
            <a:ext cx="5669280" cy="5330952"/>
          </a:xfrm>
          <a:prstGeom prst="rect">
            <a:avLst/>
          </a:prstGeom>
          <a:solidFill>
            <a:srgbClr val="FFFFFF"/>
          </a:solidFill>
        </p:spPr>
      </p:pic>
    </p:spTree>
    <p:extLst>
      <p:ext uri="{BB962C8B-B14F-4D97-AF65-F5344CB8AC3E}">
        <p14:creationId xmlns:p14="http://schemas.microsoft.com/office/powerpoint/2010/main" val="189181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F89854-784A-1F6B-EEF9-2D8E6F6C190A}"/>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8</a:t>
            </a:fld>
            <a:endParaRPr lang="en-US"/>
          </a:p>
        </p:txBody>
      </p:sp>
      <p:sp>
        <p:nvSpPr>
          <p:cNvPr id="3" name="Title 2">
            <a:extLst>
              <a:ext uri="{FF2B5EF4-FFF2-40B4-BE49-F238E27FC236}">
                <a16:creationId xmlns:a16="http://schemas.microsoft.com/office/drawing/2014/main" id="{F70CECE5-DC49-3237-2C54-FB8B49B59555}"/>
              </a:ext>
            </a:extLst>
          </p:cNvPr>
          <p:cNvSpPr>
            <a:spLocks noGrp="1"/>
          </p:cNvSpPr>
          <p:nvPr>
            <p:ph type="title" idx="1"/>
          </p:nvPr>
        </p:nvSpPr>
        <p:spPr>
          <a:xfrm>
            <a:off x="365760" y="301752"/>
            <a:ext cx="11466576" cy="731318"/>
          </a:xfrm>
        </p:spPr>
        <p:txBody>
          <a:bodyPr anchor="ctr">
            <a:normAutofit/>
          </a:bodyPr>
          <a:lstStyle/>
          <a:p>
            <a:r>
              <a:rPr lang="en-US"/>
              <a:t>Phase 3</a:t>
            </a:r>
          </a:p>
        </p:txBody>
      </p:sp>
      <p:sp>
        <p:nvSpPr>
          <p:cNvPr id="4" name="Content Placeholder 3">
            <a:extLst>
              <a:ext uri="{FF2B5EF4-FFF2-40B4-BE49-F238E27FC236}">
                <a16:creationId xmlns:a16="http://schemas.microsoft.com/office/drawing/2014/main" id="{D19DD147-85FC-A23F-8866-9EBED198AAB0}"/>
              </a:ext>
            </a:extLst>
          </p:cNvPr>
          <p:cNvSpPr>
            <a:spLocks noGrp="1"/>
          </p:cNvSpPr>
          <p:nvPr>
            <p:ph idx="2"/>
          </p:nvPr>
        </p:nvSpPr>
        <p:spPr>
          <a:xfrm>
            <a:off x="365760" y="1097280"/>
            <a:ext cx="5669280" cy="5330952"/>
          </a:xfrm>
        </p:spPr>
        <p:txBody>
          <a:bodyPr>
            <a:normAutofit/>
          </a:bodyPr>
          <a:lstStyle/>
          <a:p>
            <a:r>
              <a:rPr lang="en-US" dirty="0"/>
              <a:t>We changed the VPC configuration and added subnets to deploy the web application in multi-AZ. We created and configured the RDS Database to connect it to the EC2. We created EC2 with the code dedicated to being connected with the RDS. We created Cloud9 to create the secret manager and migrate the data in the previous EC2.</a:t>
            </a:r>
          </a:p>
        </p:txBody>
      </p:sp>
      <p:pic>
        <p:nvPicPr>
          <p:cNvPr id="5" name="Picture 4">
            <a:extLst>
              <a:ext uri="{FF2B5EF4-FFF2-40B4-BE49-F238E27FC236}">
                <a16:creationId xmlns:a16="http://schemas.microsoft.com/office/drawing/2014/main" id="{B9F76323-0590-AC80-3D6E-DB8EB1222019}"/>
              </a:ext>
            </a:extLst>
          </p:cNvPr>
          <p:cNvPicPr>
            <a:picLocks noChangeAspect="1"/>
          </p:cNvPicPr>
          <p:nvPr/>
        </p:nvPicPr>
        <p:blipFill rotWithShape="1">
          <a:blip r:embed="rId2"/>
          <a:srcRect l="2948" r="19420" b="2"/>
          <a:stretch/>
        </p:blipFill>
        <p:spPr>
          <a:xfrm>
            <a:off x="6163056" y="1097280"/>
            <a:ext cx="5669280" cy="5330952"/>
          </a:xfrm>
          <a:prstGeom prst="rect">
            <a:avLst/>
          </a:prstGeom>
          <a:noFill/>
        </p:spPr>
      </p:pic>
    </p:spTree>
    <p:extLst>
      <p:ext uri="{BB962C8B-B14F-4D97-AF65-F5344CB8AC3E}">
        <p14:creationId xmlns:p14="http://schemas.microsoft.com/office/powerpoint/2010/main" val="279672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8355EE-8280-4133-E2E2-0F0785B64C4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9</a:t>
            </a:fld>
            <a:endParaRPr lang="en-US"/>
          </a:p>
        </p:txBody>
      </p:sp>
      <p:sp>
        <p:nvSpPr>
          <p:cNvPr id="3" name="Title 2">
            <a:extLst>
              <a:ext uri="{FF2B5EF4-FFF2-40B4-BE49-F238E27FC236}">
                <a16:creationId xmlns:a16="http://schemas.microsoft.com/office/drawing/2014/main" id="{BADF4AE0-F591-81D2-26D5-F1F0E7AA33C8}"/>
              </a:ext>
            </a:extLst>
          </p:cNvPr>
          <p:cNvSpPr>
            <a:spLocks noGrp="1"/>
          </p:cNvSpPr>
          <p:nvPr>
            <p:ph type="title" idx="1"/>
          </p:nvPr>
        </p:nvSpPr>
        <p:spPr>
          <a:xfrm>
            <a:off x="365760" y="217346"/>
            <a:ext cx="11466576" cy="731318"/>
          </a:xfrm>
        </p:spPr>
        <p:txBody>
          <a:bodyPr anchor="ctr">
            <a:normAutofit/>
          </a:bodyPr>
          <a:lstStyle/>
          <a:p>
            <a:r>
              <a:rPr lang="en-US"/>
              <a:t>Phase 4</a:t>
            </a:r>
          </a:p>
        </p:txBody>
      </p:sp>
      <p:sp>
        <p:nvSpPr>
          <p:cNvPr id="4" name="Content Placeholder 3">
            <a:extLst>
              <a:ext uri="{FF2B5EF4-FFF2-40B4-BE49-F238E27FC236}">
                <a16:creationId xmlns:a16="http://schemas.microsoft.com/office/drawing/2014/main" id="{F764CDE5-65C2-9B57-8EB1-DB6161FB816A}"/>
              </a:ext>
            </a:extLst>
          </p:cNvPr>
          <p:cNvSpPr>
            <a:spLocks noGrp="1"/>
          </p:cNvSpPr>
          <p:nvPr>
            <p:ph idx="2"/>
          </p:nvPr>
        </p:nvSpPr>
        <p:spPr>
          <a:xfrm>
            <a:off x="365760" y="1097280"/>
            <a:ext cx="5669280" cy="5330952"/>
          </a:xfrm>
        </p:spPr>
        <p:txBody>
          <a:bodyPr>
            <a:normAutofit/>
          </a:bodyPr>
          <a:lstStyle/>
          <a:p>
            <a:r>
              <a:rPr lang="en-US"/>
              <a:t>We implemented high availability and scalability in the web application. We created application load balancer and used auto scaling to handle increasing loads. Finally, we tested the app and it was fully functional and it was highly available deployed on two different availability zones.</a:t>
            </a:r>
          </a:p>
        </p:txBody>
      </p:sp>
      <p:pic>
        <p:nvPicPr>
          <p:cNvPr id="5" name="Picture 4">
            <a:extLst>
              <a:ext uri="{FF2B5EF4-FFF2-40B4-BE49-F238E27FC236}">
                <a16:creationId xmlns:a16="http://schemas.microsoft.com/office/drawing/2014/main" id="{35B1957F-5E83-4DA0-5E66-16E0CF08C43E}"/>
              </a:ext>
            </a:extLst>
          </p:cNvPr>
          <p:cNvPicPr>
            <a:picLocks noChangeAspect="1"/>
          </p:cNvPicPr>
          <p:nvPr/>
        </p:nvPicPr>
        <p:blipFill rotWithShape="1">
          <a:blip r:embed="rId2"/>
          <a:srcRect l="25081" r="21214" b="1"/>
          <a:stretch/>
        </p:blipFill>
        <p:spPr>
          <a:xfrm>
            <a:off x="6163056" y="1097280"/>
            <a:ext cx="5669280" cy="5330952"/>
          </a:xfrm>
          <a:prstGeom prst="rect">
            <a:avLst/>
          </a:prstGeom>
          <a:noFill/>
        </p:spPr>
      </p:pic>
    </p:spTree>
    <p:extLst>
      <p:ext uri="{BB962C8B-B14F-4D97-AF65-F5344CB8AC3E}">
        <p14:creationId xmlns:p14="http://schemas.microsoft.com/office/powerpoint/2010/main" val="866123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11127</TotalTime>
  <Words>1242</Words>
  <Application>Microsoft Office PowerPoint</Application>
  <PresentationFormat>Widescreen</PresentationFormat>
  <Paragraphs>85</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Amazon Ember display</vt:lpstr>
      <vt:lpstr>Amazon Ember display</vt:lpstr>
      <vt:lpstr>Amazon Ember Display Heavy</vt:lpstr>
      <vt:lpstr>Arial</vt:lpstr>
      <vt:lpstr>Calibri</vt:lpstr>
      <vt:lpstr>Lucida Console</vt:lpstr>
      <vt:lpstr>OneBrand EVO (2022-Q4) ColorSet 3</vt:lpstr>
      <vt:lpstr>Building a Highly Available, Scalable Web Application</vt:lpstr>
      <vt:lpstr>Business scenario overview</vt:lpstr>
      <vt:lpstr>Solution overview</vt:lpstr>
      <vt:lpstr>Architecture diagram of the solution</vt:lpstr>
      <vt:lpstr>Cost Estimate</vt:lpstr>
      <vt:lpstr>Phase 1</vt:lpstr>
      <vt:lpstr>Phase 2</vt:lpstr>
      <vt:lpstr>Phase 3</vt:lpstr>
      <vt:lpstr>Phase 4</vt:lpstr>
      <vt:lpstr>Demo</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NV21061 - Anas Khalid</cp:lastModifiedBy>
  <cp:revision>252</cp:revision>
  <dcterms:created xsi:type="dcterms:W3CDTF">2022-11-09T17:00:30Z</dcterms:created>
  <dcterms:modified xsi:type="dcterms:W3CDTF">2023-10-18T10:02:10Z</dcterms:modified>
</cp:coreProperties>
</file>